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8288000" cy="10287000"/>
  <p:notesSz cx="6858000" cy="9144000"/>
  <p:embeddedFontLst>
    <p:embeddedFont>
      <p:font typeface="Inter Tight" pitchFamily="2" charset="0"/>
      <p:regular r:id="rId14"/>
      <p:bold r:id="rId15"/>
      <p:italic r:id="rId16"/>
      <p:boldItalic r:id="rId17"/>
    </p:embeddedFont>
    <p:embeddedFont>
      <p:font typeface="Inter Tight Bold" pitchFamily="2" charset="0"/>
      <p:regular r:id="rId18"/>
      <p:bold r:id="rId19"/>
      <p:italic r:id="rId20"/>
      <p:boldItalic r:id="rId21"/>
    </p:embeddedFont>
    <p:embeddedFont>
      <p:font typeface="Inter Tight Light" pitchFamily="2" charset="0"/>
      <p:regular r:id="rId22"/>
      <p:italic r:id="rId23"/>
    </p:embeddedFont>
    <p:embeddedFont>
      <p:font typeface="Inter Tight Medium" pitchFamily="2" charset="0"/>
      <p:regular r:id="rId24"/>
      <p:italic r:id="rId25"/>
    </p:embeddedFont>
    <p:embeddedFont>
      <p:font typeface="Inter Tight SemiBold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98" autoAdjust="0"/>
  </p:normalViewPr>
  <p:slideViewPr>
    <p:cSldViewPr>
      <p:cViewPr varScale="1">
        <p:scale>
          <a:sx n="69" d="100"/>
          <a:sy n="69" d="100"/>
        </p:scale>
        <p:origin x="256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ales@thinkdsc.com" TargetMode="Externa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67235" tIns="67235" rIns="67235" bIns="67235" rtlCol="0" anchor="ctr"/>
            <a:lstStyle/>
            <a:p>
              <a:pPr algn="ctr">
                <a:lnSpc>
                  <a:spcPts val="29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28413" b="-3625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4100757" y="1028700"/>
            <a:ext cx="3158543" cy="856483"/>
          </a:xfrm>
          <a:custGeom>
            <a:avLst/>
            <a:gdLst/>
            <a:ahLst/>
            <a:cxnLst/>
            <a:rect l="l" t="t" r="r" b="b"/>
            <a:pathLst>
              <a:path w="3158543" h="856483">
                <a:moveTo>
                  <a:pt x="0" y="0"/>
                </a:moveTo>
                <a:lnTo>
                  <a:pt x="3158543" y="0"/>
                </a:lnTo>
                <a:lnTo>
                  <a:pt x="3158543" y="856483"/>
                </a:lnTo>
                <a:lnTo>
                  <a:pt x="0" y="856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7949045" cy="4754974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5275" y="1028700"/>
            <a:ext cx="4197021" cy="4114800"/>
          </a:xfrm>
          <a:custGeom>
            <a:avLst/>
            <a:gdLst/>
            <a:ahLst/>
            <a:cxnLst/>
            <a:rect l="l" t="t" r="r" b="b"/>
            <a:pathLst>
              <a:path w="4197021" h="4114800">
                <a:moveTo>
                  <a:pt x="0" y="0"/>
                </a:moveTo>
                <a:lnTo>
                  <a:pt x="4197021" y="0"/>
                </a:lnTo>
                <a:lnTo>
                  <a:pt x="41970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1296886"/>
            <a:ext cx="4425738" cy="4425738"/>
            <a:chOff x="0" y="0"/>
            <a:chExt cx="14840029" cy="14840029"/>
          </a:xfrm>
        </p:grpSpPr>
        <p:sp>
          <p:nvSpPr>
            <p:cNvPr id="10" name="Freeform 10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8"/>
              <a:stretch>
                <a:fillRect l="-46802" t="-56848" r="-48617" b="-394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139961" y="4245563"/>
            <a:ext cx="8998373" cy="253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6"/>
              </a:lnSpc>
            </a:pPr>
            <a:r>
              <a:rPr lang="en-US" sz="5344" spc="2" dirty="0">
                <a:solidFill>
                  <a:srgbClr val="FFFFFF"/>
                </a:solidFill>
                <a:latin typeface="Inter Tight Light"/>
                <a:ea typeface="Inter Tight Light"/>
                <a:cs typeface="Inter Tight Light"/>
                <a:sym typeface="Inter Tight Light"/>
              </a:rPr>
              <a:t>Industry Leading</a:t>
            </a:r>
          </a:p>
          <a:p>
            <a:pPr algn="l">
              <a:lnSpc>
                <a:spcPts val="7975"/>
              </a:lnSpc>
            </a:pPr>
            <a:r>
              <a:rPr lang="en-US" sz="6935" b="1" spc="3" dirty="0">
                <a:solidFill>
                  <a:srgbClr val="FFFFFF"/>
                </a:solidFill>
                <a:latin typeface="Inter Tight Bold"/>
                <a:ea typeface="Inter Tight Bold"/>
                <a:cs typeface="Inter Tight Bold"/>
                <a:sym typeface="Inter Tight Bold"/>
              </a:rPr>
              <a:t>Life Safety &amp; Security</a:t>
            </a:r>
          </a:p>
          <a:p>
            <a:pPr algn="l">
              <a:lnSpc>
                <a:spcPts val="6146"/>
              </a:lnSpc>
            </a:pPr>
            <a:r>
              <a:rPr lang="en-US" sz="5344" spc="2" dirty="0">
                <a:solidFill>
                  <a:srgbClr val="FFFFFF"/>
                </a:solidFill>
                <a:latin typeface="Inter Tight Bold"/>
                <a:ea typeface="Inter Tight Bold"/>
                <a:cs typeface="Inter Tight Bold"/>
                <a:sym typeface="Inter Tight"/>
              </a:rPr>
              <a:t>for Modern Facilities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39961" y="7121206"/>
            <a:ext cx="8998373" cy="115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3"/>
              </a:lnSpc>
              <a:spcBef>
                <a:spcPct val="0"/>
              </a:spcBef>
            </a:pPr>
            <a:r>
              <a:rPr lang="en-US" sz="3338" dirty="0">
                <a:solidFill>
                  <a:srgbClr val="FFFFFF"/>
                </a:solidFill>
                <a:latin typeface="Inter Tight Bold"/>
                <a:ea typeface="Inter Tight Bold"/>
                <a:cs typeface="Inter Tight Bold"/>
                <a:sym typeface="Inter Tight"/>
              </a:rPr>
              <a:t>Trusted by Texas businesses since 1978 to protect people, property, and productivity.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E7A4E-4672-B9EA-377B-DCA62D979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11366-A151-1E1C-F4D3-6134833BB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324099"/>
            <a:ext cx="77724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Long-Term System Reliability You Can Count On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24/7 on-call support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Preventive maintenance programs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Routine inspections and testing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Repairs, troubleshooting, and replacement as needed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Certified technicians across all major system types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1E6062-0E73-3D11-C057-A00FA4CB992D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98CA4AA9-E2E0-659A-BEAC-2856422E6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388776"/>
            <a:ext cx="3901400" cy="1287462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054F27FB-937B-D66D-AD63-50694E45F456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003C1-BCA1-6B7A-FBF6-27AAD5A8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Service, Maintenance &amp; Support</a:t>
            </a:r>
            <a:endParaRPr lang="en-US" sz="4800" b="1" dirty="0">
              <a:solidFill>
                <a:srgbClr val="324EA1"/>
              </a:solidFill>
              <a:latin typeface="Inter Tight Bold" pitchFamily="2" charset="0"/>
              <a:ea typeface="Inter Tight Bold" pitchFamily="2" charset="0"/>
              <a:cs typeface="Inter Tight Bold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C9E8EA-B668-02A2-81FE-F2582D845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r="2967"/>
          <a:stretch/>
        </p:blipFill>
        <p:spPr>
          <a:xfrm>
            <a:off x="10060733" y="2366041"/>
            <a:ext cx="6765126" cy="719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5109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ABB77-3DD6-68FB-1F88-35FF29D92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72D9CE-EE11-D24F-1C74-D575689A9DD3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CE688F77-4EC4-8503-0E61-96867573C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406498"/>
            <a:ext cx="3657600" cy="1207008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912BC560-D25D-84CE-D07F-E176DD82A41E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EF0E8-777B-B32A-ABA3-02EF86C1A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Our Commitment to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662C5-AC35-B331-0C5C-251B15936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281552"/>
            <a:ext cx="86106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A Reliable Partner for the Life of Your Facility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Straightforward communication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Predictable scheduling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Clean installation and documentation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Systems built for long-term performance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Accountability you don’t get from volume-based vendors</a:t>
            </a:r>
          </a:p>
        </p:txBody>
      </p:sp>
    </p:spTree>
    <p:extLst>
      <p:ext uri="{BB962C8B-B14F-4D97-AF65-F5344CB8AC3E}">
        <p14:creationId xmlns:p14="http://schemas.microsoft.com/office/powerpoint/2010/main" val="225429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1EB91-FC53-F33B-9A51-E7D4C484B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5DBF4F0-4C86-71D8-4D79-3D57146DEF46}"/>
              </a:ext>
            </a:extLst>
          </p:cNvPr>
          <p:cNvGrpSpPr/>
          <p:nvPr/>
        </p:nvGrpSpPr>
        <p:grpSpPr>
          <a:xfrm>
            <a:off x="-34212" y="157065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9098157-8D7C-63F3-84AB-0AB1A9D041EE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996818D-7970-A3F9-43CD-DF942CBF843D}"/>
                </a:ext>
              </a:extLst>
            </p:cNvPr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67235" tIns="67235" rIns="67235" bIns="67235" rtlCol="0" anchor="ctr"/>
            <a:lstStyle/>
            <a:p>
              <a:pPr algn="ctr">
                <a:lnSpc>
                  <a:spcPts val="296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40AA427-6878-4DB2-CA7F-4ED95BE1D963}"/>
              </a:ext>
            </a:extLst>
          </p:cNvPr>
          <p:cNvSpPr/>
          <p:nvPr/>
        </p:nvSpPr>
        <p:spPr>
          <a:xfrm flipH="1" flipV="1">
            <a:off x="0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28413" b="-3625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34951D4-0413-3250-AE29-FDF9C0F079D1}"/>
              </a:ext>
            </a:extLst>
          </p:cNvPr>
          <p:cNvSpPr/>
          <p:nvPr/>
        </p:nvSpPr>
        <p:spPr>
          <a:xfrm>
            <a:off x="14100757" y="1028700"/>
            <a:ext cx="3158543" cy="856483"/>
          </a:xfrm>
          <a:custGeom>
            <a:avLst/>
            <a:gdLst/>
            <a:ahLst/>
            <a:cxnLst/>
            <a:rect l="l" t="t" r="r" b="b"/>
            <a:pathLst>
              <a:path w="3158543" h="856483">
                <a:moveTo>
                  <a:pt x="0" y="0"/>
                </a:moveTo>
                <a:lnTo>
                  <a:pt x="3158543" y="0"/>
                </a:lnTo>
                <a:lnTo>
                  <a:pt x="3158543" y="856483"/>
                </a:lnTo>
                <a:lnTo>
                  <a:pt x="0" y="856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E70ED02-2CE4-E03D-D22E-BF669462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000" y="5851764"/>
            <a:ext cx="3401642" cy="3401642"/>
          </a:xfrm>
          <a:custGeom>
            <a:avLst/>
            <a:gdLst/>
            <a:ahLst/>
            <a:cxnLst/>
            <a:rect l="l" t="t" r="r" b="b"/>
            <a:pathLst>
              <a:path w="1134610" h="1134610">
                <a:moveTo>
                  <a:pt x="0" y="0"/>
                </a:moveTo>
                <a:lnTo>
                  <a:pt x="1134611" y="0"/>
                </a:lnTo>
                <a:lnTo>
                  <a:pt x="1134611" y="1134611"/>
                </a:lnTo>
                <a:lnTo>
                  <a:pt x="0" y="1134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A03EC117-5F02-CBDF-2C0E-68C3C03B380A}"/>
              </a:ext>
            </a:extLst>
          </p:cNvPr>
          <p:cNvSpPr txBox="1"/>
          <p:nvPr/>
        </p:nvSpPr>
        <p:spPr>
          <a:xfrm>
            <a:off x="2552700" y="4094402"/>
            <a:ext cx="13182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  <a:sym typeface="Inter Tight"/>
              </a:rPr>
              <a:t>Thanks for Your Time!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0A71A24B-8387-D661-7DF8-0FBA352C37CD}"/>
              </a:ext>
            </a:extLst>
          </p:cNvPr>
          <p:cNvSpPr txBox="1"/>
          <p:nvPr/>
        </p:nvSpPr>
        <p:spPr>
          <a:xfrm>
            <a:off x="7349346" y="6030242"/>
            <a:ext cx="8305800" cy="2953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Aft>
                <a:spcPts val="115"/>
              </a:spcAft>
            </a:pPr>
            <a:r>
              <a:rPr lang="en-US" sz="4400" dirty="0">
                <a:solidFill>
                  <a:schemeClr val="bg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  <a:sym typeface="Inter Tight Bold"/>
              </a:rPr>
              <a:t>Phone: </a:t>
            </a:r>
            <a:r>
              <a:rPr lang="en-US" sz="4400" dirty="0">
                <a:solidFill>
                  <a:schemeClr val="bg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  <a:sym typeface="Inter Tight"/>
              </a:rPr>
              <a:t>(713) 464-8407</a:t>
            </a:r>
          </a:p>
          <a:p>
            <a:pPr algn="l">
              <a:lnSpc>
                <a:spcPct val="150000"/>
              </a:lnSpc>
              <a:spcAft>
                <a:spcPts val="115"/>
              </a:spcAft>
            </a:pPr>
            <a:r>
              <a:rPr lang="en-US" sz="4400" dirty="0">
                <a:solidFill>
                  <a:schemeClr val="bg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  <a:sym typeface="Inter Tight Bold"/>
              </a:rPr>
              <a:t>Email: </a:t>
            </a:r>
            <a:r>
              <a:rPr lang="en-US" sz="4400" dirty="0">
                <a:solidFill>
                  <a:schemeClr val="bg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  <a:sym typeface="Inter T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sales@thinkdsc.com</a:t>
            </a:r>
            <a:endParaRPr lang="en-US" sz="4400" dirty="0">
              <a:solidFill>
                <a:schemeClr val="bg1"/>
              </a:solidFill>
              <a:latin typeface="Inter Tight Bold" pitchFamily="2" charset="0"/>
              <a:ea typeface="Inter Tight Bold" pitchFamily="2" charset="0"/>
              <a:cs typeface="Inter Tight Bold" pitchFamily="2" charset="0"/>
              <a:sym typeface="Inter Tight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115"/>
              </a:spcAft>
            </a:pPr>
            <a:r>
              <a:rPr lang="en-US" sz="4400" dirty="0">
                <a:solidFill>
                  <a:schemeClr val="bg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  <a:sym typeface="Inter Tight Bold"/>
              </a:rPr>
              <a:t>Web: </a:t>
            </a:r>
            <a:r>
              <a:rPr lang="en-US" sz="4400" dirty="0" err="1">
                <a:solidFill>
                  <a:schemeClr val="bg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  <a:sym typeface="Inter Tight"/>
              </a:rPr>
              <a:t>www.thinkdsc.com</a:t>
            </a:r>
            <a:endParaRPr lang="en-US" sz="4400" dirty="0">
              <a:solidFill>
                <a:schemeClr val="bg1"/>
              </a:solidFill>
              <a:latin typeface="Inter Tight Bold" pitchFamily="2" charset="0"/>
              <a:ea typeface="Inter Tight Bold" pitchFamily="2" charset="0"/>
              <a:cs typeface="Inter Tight Bold" pitchFamily="2" charset="0"/>
              <a:sym typeface="Inter Tight"/>
            </a:endParaRPr>
          </a:p>
        </p:txBody>
      </p:sp>
    </p:spTree>
    <p:extLst>
      <p:ext uri="{BB962C8B-B14F-4D97-AF65-F5344CB8AC3E}">
        <p14:creationId xmlns:p14="http://schemas.microsoft.com/office/powerpoint/2010/main" val="56434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0575C-440E-8D92-A450-FE229E3F5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324099"/>
            <a:ext cx="77724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Inter Tight Medium" pitchFamily="2" charset="0"/>
                <a:ea typeface="Inter Tight Medium" pitchFamily="2" charset="0"/>
                <a:cs typeface="Inter Tight Medium" pitchFamily="2" charset="0"/>
              </a:rPr>
              <a:t>Complete System Integration for Safer, Smarter Facilities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One partner for fire, security, communications, and cabling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Systems that work together reliably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Designed for your building’s needs, not generic templates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Installed and supported by certified professionals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267996-B55A-ED9C-B7B2-0D1EA03ABFCC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EEC5FFF9-2D2B-81C6-F6CC-EB59073FE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388776"/>
            <a:ext cx="3901400" cy="1287462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E8AE6DBB-F7A1-EDB7-6261-CEFF0487B739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BF7FF-338B-75BB-C8F3-3C0A1E96A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What We Deliver</a:t>
            </a:r>
          </a:p>
        </p:txBody>
      </p:sp>
      <p:pic>
        <p:nvPicPr>
          <p:cNvPr id="12" name="Picture 11" descr="A person in a suit standing in front of a building&#10;&#10;AI-generated content may be incorrect.">
            <a:extLst>
              <a:ext uri="{FF2B5EF4-FFF2-40B4-BE49-F238E27FC236}">
                <a16:creationId xmlns:a16="http://schemas.microsoft.com/office/drawing/2014/main" id="{08982867-E77F-A015-3EE1-32735CD2C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19206" r="11490"/>
          <a:stretch>
            <a:fillRect/>
          </a:stretch>
        </p:blipFill>
        <p:spPr>
          <a:xfrm>
            <a:off x="10060733" y="2366041"/>
            <a:ext cx="6765126" cy="719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116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30390-D666-8F40-D029-684511F96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05289D-DC7E-CEF4-4C9E-5C6D8F2CB1EA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3BAAD52F-8D20-435E-8DFC-6056AA9A7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406498"/>
            <a:ext cx="3657600" cy="1207008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F4BB218B-499D-8204-6593-910A8EAFF9FD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50EF8-3FD6-1EB1-9B97-EF1C2FB29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Why Facilities Choose DSC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B698E3-2B22-1DF3-FD68-CE2A58E0F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r="2967"/>
          <a:stretch/>
        </p:blipFill>
        <p:spPr>
          <a:xfrm>
            <a:off x="990600" y="2189714"/>
            <a:ext cx="6765126" cy="719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F36BD-6837-738D-1204-2684016D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0" y="2163409"/>
            <a:ext cx="86106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Inter Tight Medium" pitchFamily="2" charset="0"/>
                <a:ea typeface="Inter Tight Medium" pitchFamily="2" charset="0"/>
                <a:cs typeface="Inter Tight Medium" pitchFamily="2" charset="0"/>
              </a:rPr>
              <a:t>Built Around Your Need for Reliability &amp; Simplicity</a:t>
            </a:r>
          </a:p>
          <a:p>
            <a:pPr marL="0" indent="0">
              <a:buNone/>
            </a:pPr>
            <a:endParaRPr lang="en-US" sz="4000" dirty="0">
              <a:latin typeface="Inter Tight Medium" pitchFamily="2" charset="0"/>
              <a:ea typeface="Inter Tight Medium" pitchFamily="2" charset="0"/>
              <a:cs typeface="Inter Tight Medium" pitchFamily="2" charset="0"/>
            </a:endParaRP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Clear path from design to installation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Fewer vendors to manage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Predictable scheduling and communication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Systems built to last and expand</a:t>
            </a:r>
          </a:p>
        </p:txBody>
      </p:sp>
    </p:spTree>
    <p:extLst>
      <p:ext uri="{BB962C8B-B14F-4D97-AF65-F5344CB8AC3E}">
        <p14:creationId xmlns:p14="http://schemas.microsoft.com/office/powerpoint/2010/main" val="146049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4D0E4-DE6C-38FF-A640-9E65E66C3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8F48B-1A44-25D3-1362-996621764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324099"/>
            <a:ext cx="77724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Inter Tight Medium" pitchFamily="2" charset="0"/>
                <a:ea typeface="Inter Tight Medium" pitchFamily="2" charset="0"/>
                <a:cs typeface="Inter Tight Medium" pitchFamily="2" charset="0"/>
              </a:rPr>
              <a:t>Code-Compliant, Reliable Detection and Notification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Addressable systems engineered for your facility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Code-based design and documentation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Streamlined inspections and easy AHJ coordination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Timely installation with clean workmanship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F80F-DE83-1D0F-41AE-DE7410670ABA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C8D4668F-3900-7CC6-C39F-F23EB771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388776"/>
            <a:ext cx="3901400" cy="1287462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7FED8C4C-F784-BE82-78E4-505FD804B899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5CB81-97A3-091A-0E58-57A5A1D0A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Fire &amp; Life Safety Systems</a:t>
            </a:r>
            <a:endParaRPr lang="en-US" sz="6600" b="1" dirty="0">
              <a:solidFill>
                <a:srgbClr val="324EA1"/>
              </a:solidFill>
              <a:latin typeface="Inter Tight Bold" pitchFamily="2" charset="0"/>
              <a:ea typeface="Inter Tight Bold" pitchFamily="2" charset="0"/>
              <a:cs typeface="Inter Tight Bold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B2AADD-C7F4-24A4-B618-F2D6FDB79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r="18032"/>
          <a:stretch/>
        </p:blipFill>
        <p:spPr>
          <a:xfrm>
            <a:off x="10060733" y="2366041"/>
            <a:ext cx="6765126" cy="719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994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64409-96AE-8A38-DCF8-BB0D20B43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22D603-A43C-005C-C98B-E1B8C7236A33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5EDBA8EF-E6C1-94C2-9B12-9AE9C084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406498"/>
            <a:ext cx="3657600" cy="1207008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A3E8A6EE-B4ED-CCFA-EDAC-3A489B06F7C0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5A3F-BFB2-7DF4-FF23-3E25FD528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Video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5170D-8CAD-03F4-8237-4874AA843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0" y="2163409"/>
            <a:ext cx="86106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Visibility That Supports Safety, Security, and Operations</a:t>
            </a:r>
          </a:p>
          <a:p>
            <a:pPr marL="0" indent="0">
              <a:buNone/>
            </a:pPr>
            <a:endParaRPr lang="en-US" sz="4000" b="1" dirty="0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Cameras, mounts, recorders, and VMS solutions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Local or cloud-based recording options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Coverage designed for how your facility is utilized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Flexible for expansions and remodels</a:t>
            </a:r>
          </a:p>
        </p:txBody>
      </p:sp>
      <p:pic>
        <p:nvPicPr>
          <p:cNvPr id="13" name="Picture 12" descr="A white camera on a pole&#10;&#10;AI-generated content may be incorrect.">
            <a:extLst>
              <a:ext uri="{FF2B5EF4-FFF2-40B4-BE49-F238E27FC236}">
                <a16:creationId xmlns:a16="http://schemas.microsoft.com/office/drawing/2014/main" id="{3813F499-DAE7-048D-2160-70BB9BA5D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r="26991"/>
          <a:stretch>
            <a:fillRect/>
          </a:stretch>
        </p:blipFill>
        <p:spPr>
          <a:xfrm>
            <a:off x="419100" y="2324100"/>
            <a:ext cx="7892693" cy="68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30B84-5627-EC12-659E-EDE4A7E20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BB435-5556-CF8A-9F87-3A53CCBCE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324099"/>
            <a:ext cx="77724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Simple, Scalable Control of How People Move Through Your Facility</a:t>
            </a:r>
          </a:p>
          <a:p>
            <a:pPr marL="0" indent="0">
              <a:buNone/>
            </a:pPr>
            <a:endParaRPr lang="en-US" sz="4000" b="1" dirty="0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Secure entry and credential management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Door hardware, readers, and controllers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Remote management options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Integrates with video and communications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07AE94-4AEE-E32A-EB43-A6C6B813834A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6BDF6C33-3C83-54E1-CFFB-129DE2BA8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388776"/>
            <a:ext cx="3901400" cy="1287462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2C535BAE-938F-AD83-4F24-4CB8B0B3ABAF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406F7-CADF-AAA3-7C04-3B38B8B3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Access Control</a:t>
            </a:r>
          </a:p>
        </p:txBody>
      </p:sp>
      <p:pic>
        <p:nvPicPr>
          <p:cNvPr id="6" name="Picture 5" descr="A close-up of a hand holding a card&#10;&#10;AI-generated content may be incorrect.">
            <a:extLst>
              <a:ext uri="{FF2B5EF4-FFF2-40B4-BE49-F238E27FC236}">
                <a16:creationId xmlns:a16="http://schemas.microsoft.com/office/drawing/2014/main" id="{F696A7FF-2F75-4E93-1266-6002C7627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7"/>
          <a:stretch>
            <a:fillRect/>
          </a:stretch>
        </p:blipFill>
        <p:spPr>
          <a:xfrm>
            <a:off x="10134600" y="2359089"/>
            <a:ext cx="6765126" cy="70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36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CEDF-7274-AE77-0291-7B059A39A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6AB9CF-7CF5-2CDD-7946-9EE8D2D5E6F0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99BC9972-BFB7-F698-4260-CA3F54A0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406498"/>
            <a:ext cx="3657600" cy="1207008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59765023-5840-7F73-7B69-7C85C84F6E98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4F186-FA9C-9B7F-53A4-20F02B26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BDA/Emergency Radio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22B13-131A-AA92-F4A7-C390B4FED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0" y="2163409"/>
            <a:ext cx="86106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Reliable Radio Coverage for First Responders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NFPA/IFC-compliant systems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Testing, design, and installation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Keeps first responders connected where radio coverage fails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Required in many modern facilities</a:t>
            </a:r>
          </a:p>
        </p:txBody>
      </p:sp>
      <p:pic>
        <p:nvPicPr>
          <p:cNvPr id="6" name="Picture 5" descr="A red emergency battery backup box&#10;&#10;AI-generated content may be incorrect.">
            <a:extLst>
              <a:ext uri="{FF2B5EF4-FFF2-40B4-BE49-F238E27FC236}">
                <a16:creationId xmlns:a16="http://schemas.microsoft.com/office/drawing/2014/main" id="{2B011330-8E8E-052F-999F-A843F53C7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63" y="2159338"/>
            <a:ext cx="3657600" cy="7222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4995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BF088-4575-6EFC-6A28-98E3C9046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2045C-9B36-0752-E058-EA94265CB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324099"/>
            <a:ext cx="77724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Clear Communication for Day-to-Day Operations and Emergencies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Paging, intercoms, and facility audio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Integrated notifications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Supports staff coordination and safety needs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8363D2-E366-BA3A-D0D2-76A3F1534821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120DFC36-4882-3A1E-E0AE-4205B6CF5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388776"/>
            <a:ext cx="3901400" cy="1287462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28D35739-B543-DA64-A82A-AF414C496027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F79B5-42A0-6098-120E-D58D7235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Communication Systems</a:t>
            </a:r>
          </a:p>
        </p:txBody>
      </p:sp>
      <p:pic>
        <p:nvPicPr>
          <p:cNvPr id="6" name="Picture 5" descr="A row of grey rectangular boxes with buttons&#10;&#10;AI-generated content may be incorrect.">
            <a:extLst>
              <a:ext uri="{FF2B5EF4-FFF2-40B4-BE49-F238E27FC236}">
                <a16:creationId xmlns:a16="http://schemas.microsoft.com/office/drawing/2014/main" id="{55ED0F49-2503-4CDC-FF08-A8B520E63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241140"/>
            <a:ext cx="6768624" cy="4414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0106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C79B4-530E-00D1-0D45-932B17ABC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C641C1-2AE3-0E0A-6B4B-8EF369AC16E0}"/>
              </a:ext>
            </a:extLst>
          </p:cNvPr>
          <p:cNvSpPr txBox="1">
            <a:spLocks/>
          </p:cNvSpPr>
          <p:nvPr/>
        </p:nvSpPr>
        <p:spPr>
          <a:xfrm>
            <a:off x="10134600" y="1764481"/>
            <a:ext cx="7162800" cy="77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EF991666-E9CE-EFC0-F68F-6433A9343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406498"/>
            <a:ext cx="3657600" cy="1207008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1EAB5218-4E2A-0926-148F-10389E9F7C9B}"/>
              </a:ext>
            </a:extLst>
          </p:cNvPr>
          <p:cNvSpPr/>
          <p:nvPr/>
        </p:nvSpPr>
        <p:spPr>
          <a:xfrm flipH="1">
            <a:off x="9753600" y="5448300"/>
            <a:ext cx="8534400" cy="5573307"/>
          </a:xfrm>
          <a:custGeom>
            <a:avLst/>
            <a:gdLst/>
            <a:ahLst/>
            <a:cxnLst/>
            <a:rect l="l" t="t" r="r" b="b"/>
            <a:pathLst>
              <a:path w="7949045" h="4754974">
                <a:moveTo>
                  <a:pt x="0" y="0"/>
                </a:moveTo>
                <a:lnTo>
                  <a:pt x="7949045" y="0"/>
                </a:lnTo>
                <a:lnTo>
                  <a:pt x="7949045" y="4754974"/>
                </a:lnTo>
                <a:lnTo>
                  <a:pt x="0" y="4754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B5EC8-BD7D-AB78-C0DC-A1FC297F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18458"/>
            <a:ext cx="9677400" cy="1143000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>
                <a:solidFill>
                  <a:srgbClr val="324EA1"/>
                </a:solidFill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Structured Cabling</a:t>
            </a:r>
          </a:p>
        </p:txBody>
      </p:sp>
      <p:pic>
        <p:nvPicPr>
          <p:cNvPr id="12" name="Picture 11" descr="Colorful network cables">
            <a:extLst>
              <a:ext uri="{FF2B5EF4-FFF2-40B4-BE49-F238E27FC236}">
                <a16:creationId xmlns:a16="http://schemas.microsoft.com/office/drawing/2014/main" id="{6CC6C9ED-2B84-EF4A-895E-D2AC41C1B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9" r="18629"/>
          <a:stretch/>
        </p:blipFill>
        <p:spPr>
          <a:xfrm>
            <a:off x="990600" y="2189714"/>
            <a:ext cx="6765126" cy="719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DA0F7-8EFF-04C0-E839-54355F612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0" y="2163409"/>
            <a:ext cx="8610600" cy="72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The Backbone That Keeps Every System Connected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Network cabling for all low-voltage systems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Clean, labeled, professional installation</a:t>
            </a:r>
          </a:p>
          <a:p>
            <a:r>
              <a:rPr lang="en-US" sz="3200" dirty="0">
                <a:latin typeface="Inter Tight Bold" pitchFamily="2" charset="0"/>
                <a:ea typeface="Inter Tight Bold" pitchFamily="2" charset="0"/>
                <a:cs typeface="Inter Tight Bold" pitchFamily="2" charset="0"/>
              </a:rPr>
              <a:t>Supports future expansion and system upgrades</a:t>
            </a:r>
          </a:p>
        </p:txBody>
      </p:sp>
    </p:spTree>
    <p:extLst>
      <p:ext uri="{BB962C8B-B14F-4D97-AF65-F5344CB8AC3E}">
        <p14:creationId xmlns:p14="http://schemas.microsoft.com/office/powerpoint/2010/main" val="4046310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380</Words>
  <Application>Microsoft Macintosh PowerPoint</Application>
  <PresentationFormat>Custom</PresentationFormat>
  <Paragraphs>78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Inter Tight Light</vt:lpstr>
      <vt:lpstr>Inter Tight Bold</vt:lpstr>
      <vt:lpstr>Arial</vt:lpstr>
      <vt:lpstr>Inter Tight</vt:lpstr>
      <vt:lpstr>Calibri</vt:lpstr>
      <vt:lpstr>Inter Tight Medium</vt:lpstr>
      <vt:lpstr>Inter Tight SemiBold</vt:lpstr>
      <vt:lpstr>Office Theme</vt:lpstr>
      <vt:lpstr>PowerPoint Presentation</vt:lpstr>
      <vt:lpstr>What We Deliver</vt:lpstr>
      <vt:lpstr>Why Facilities Choose DSC</vt:lpstr>
      <vt:lpstr>Fire &amp; Life Safety Systems</vt:lpstr>
      <vt:lpstr>Video Surveillance</vt:lpstr>
      <vt:lpstr>Access Control</vt:lpstr>
      <vt:lpstr>BDA/Emergency Radio</vt:lpstr>
      <vt:lpstr>Communication Systems</vt:lpstr>
      <vt:lpstr>Structured Cabling</vt:lpstr>
      <vt:lpstr>Service, Maintenance &amp; Support</vt:lpstr>
      <vt:lpstr>Our Commitment to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DSC Powerpoint Direct-to-Client </dc:title>
  <cp:lastModifiedBy>Robby Day</cp:lastModifiedBy>
  <cp:revision>3</cp:revision>
  <dcterms:created xsi:type="dcterms:W3CDTF">2006-08-16T00:00:00Z</dcterms:created>
  <dcterms:modified xsi:type="dcterms:W3CDTF">2025-11-13T20:00:20Z</dcterms:modified>
  <dc:identifier>DAG4mkEOhNA</dc:identifier>
</cp:coreProperties>
</file>